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1" r:id="rId4"/>
    <p:sldId id="274" r:id="rId5"/>
    <p:sldId id="259" r:id="rId6"/>
    <p:sldId id="260" r:id="rId7"/>
    <p:sldId id="261" r:id="rId8"/>
    <p:sldId id="273" r:id="rId9"/>
    <p:sldId id="264" r:id="rId10"/>
    <p:sldId id="262" r:id="rId11"/>
    <p:sldId id="272" r:id="rId12"/>
    <p:sldId id="266" r:id="rId13"/>
    <p:sldId id="275" r:id="rId14"/>
    <p:sldId id="268" r:id="rId15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Muli Black" panose="020B0604020202020204" charset="0"/>
      <p:regular r:id="rId20"/>
    </p:embeddedFont>
    <p:embeddedFont>
      <p:font typeface="Muli Bold" panose="020B0604020202020204" charset="0"/>
      <p:regular r:id="rId21"/>
    </p:embeddedFont>
    <p:embeddedFont>
      <p:font typeface="Muli Regular" panose="020B0604020202020204" charset="0"/>
      <p:regular r:id="rId22"/>
    </p:embeddedFont>
    <p:embeddedFont>
      <p:font typeface="Muli Regular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336600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78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F94B7C-C9EB-4A4B-8CB9-12BF25228F2B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D9B8572-FA6D-48A8-8FD5-C287B4EFCEDA}">
      <dgm:prSet phldrT="[Text]"/>
      <dgm:spPr>
        <a:solidFill>
          <a:schemeClr val="tx1"/>
        </a:solidFill>
      </dgm:spPr>
      <dgm:t>
        <a:bodyPr/>
        <a:lstStyle/>
        <a:p>
          <a:r>
            <a:rPr lang="en-GB" dirty="0"/>
            <a:t>IoT Module</a:t>
          </a:r>
        </a:p>
      </dgm:t>
    </dgm:pt>
    <dgm:pt modelId="{2D47A2C5-7361-41E5-8875-CD785311509E}" type="parTrans" cxnId="{11E4FF6E-79DD-4A23-878A-DC9EB052D3B8}">
      <dgm:prSet/>
      <dgm:spPr/>
      <dgm:t>
        <a:bodyPr/>
        <a:lstStyle/>
        <a:p>
          <a:endParaRPr lang="en-GB"/>
        </a:p>
      </dgm:t>
    </dgm:pt>
    <dgm:pt modelId="{97E95689-B65D-4304-B2D4-B011C5A36159}" type="sibTrans" cxnId="{11E4FF6E-79DD-4A23-878A-DC9EB052D3B8}">
      <dgm:prSet/>
      <dgm:spPr/>
      <dgm:t>
        <a:bodyPr/>
        <a:lstStyle/>
        <a:p>
          <a:endParaRPr lang="en-GB"/>
        </a:p>
      </dgm:t>
    </dgm:pt>
    <dgm:pt modelId="{FFEC1ADF-6EA8-496A-9101-77A6657B1AB6}">
      <dgm:prSet phldrT="[Text]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GB" dirty="0"/>
            <a:t>Using microcontroller and sensors</a:t>
          </a:r>
        </a:p>
      </dgm:t>
    </dgm:pt>
    <dgm:pt modelId="{F2B15329-6D10-4523-9D92-546F3CD20570}" type="parTrans" cxnId="{6AE6BD4A-C14F-4B2E-AA6E-2C27E01CA966}">
      <dgm:prSet/>
      <dgm:spPr/>
      <dgm:t>
        <a:bodyPr/>
        <a:lstStyle/>
        <a:p>
          <a:endParaRPr lang="en-GB"/>
        </a:p>
      </dgm:t>
    </dgm:pt>
    <dgm:pt modelId="{EC39BA2B-E754-4C7E-BA73-685F7036E110}" type="sibTrans" cxnId="{6AE6BD4A-C14F-4B2E-AA6E-2C27E01CA966}">
      <dgm:prSet/>
      <dgm:spPr/>
      <dgm:t>
        <a:bodyPr/>
        <a:lstStyle/>
        <a:p>
          <a:endParaRPr lang="en-GB"/>
        </a:p>
      </dgm:t>
    </dgm:pt>
    <dgm:pt modelId="{D63E9A91-8865-482D-898E-B6EDFFFDC956}">
      <dgm:prSet phldrT="[Text]"/>
      <dgm:spPr>
        <a:solidFill>
          <a:schemeClr val="tx1"/>
        </a:solidFill>
      </dgm:spPr>
      <dgm:t>
        <a:bodyPr/>
        <a:lstStyle/>
        <a:p>
          <a:r>
            <a:rPr lang="en-GB" dirty="0"/>
            <a:t>Machine Learning Module</a:t>
          </a:r>
        </a:p>
      </dgm:t>
    </dgm:pt>
    <dgm:pt modelId="{4A4A516D-9805-4408-AAE6-AD496534A4D1}" type="parTrans" cxnId="{8C816CA7-BE4A-4CC8-9CF2-949904FD1568}">
      <dgm:prSet/>
      <dgm:spPr/>
      <dgm:t>
        <a:bodyPr/>
        <a:lstStyle/>
        <a:p>
          <a:endParaRPr lang="en-GB"/>
        </a:p>
      </dgm:t>
    </dgm:pt>
    <dgm:pt modelId="{200FBC8E-A8A1-4059-A209-F1A525E40046}" type="sibTrans" cxnId="{8C816CA7-BE4A-4CC8-9CF2-949904FD1568}">
      <dgm:prSet/>
      <dgm:spPr/>
      <dgm:t>
        <a:bodyPr/>
        <a:lstStyle/>
        <a:p>
          <a:endParaRPr lang="en-GB"/>
        </a:p>
      </dgm:t>
    </dgm:pt>
    <dgm:pt modelId="{7BD62E30-93AE-4446-B3AF-B9334654A22A}">
      <dgm:prSet phldrT="[Text]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GB" dirty="0"/>
            <a:t>Algorithm used: CNN, ANN, SVM, etc.</a:t>
          </a:r>
        </a:p>
      </dgm:t>
    </dgm:pt>
    <dgm:pt modelId="{53B86DBD-5A47-42FB-993D-68534729848B}" type="parTrans" cxnId="{901525D9-78A7-4A23-AB5B-253E0B7F507B}">
      <dgm:prSet/>
      <dgm:spPr/>
      <dgm:t>
        <a:bodyPr/>
        <a:lstStyle/>
        <a:p>
          <a:endParaRPr lang="en-GB"/>
        </a:p>
      </dgm:t>
    </dgm:pt>
    <dgm:pt modelId="{A04206B3-30E6-43E6-A673-EF3C243F6440}" type="sibTrans" cxnId="{901525D9-78A7-4A23-AB5B-253E0B7F507B}">
      <dgm:prSet/>
      <dgm:spPr/>
      <dgm:t>
        <a:bodyPr/>
        <a:lstStyle/>
        <a:p>
          <a:endParaRPr lang="en-GB"/>
        </a:p>
      </dgm:t>
    </dgm:pt>
    <dgm:pt modelId="{B06A6719-A8EF-4AED-AA4A-B3D657A14CAD}">
      <dgm:prSet phldrT="[Text]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GB" dirty="0"/>
            <a:t>Module used: GSM module, Wi-Fi module, and cloud computing</a:t>
          </a:r>
        </a:p>
      </dgm:t>
    </dgm:pt>
    <dgm:pt modelId="{3D51CA99-1103-4C7F-9F02-CE2D1055BB92}" type="parTrans" cxnId="{5C72E26B-0583-4B21-86DA-D31F325420BF}">
      <dgm:prSet/>
      <dgm:spPr/>
      <dgm:t>
        <a:bodyPr/>
        <a:lstStyle/>
        <a:p>
          <a:endParaRPr lang="en-GB"/>
        </a:p>
      </dgm:t>
    </dgm:pt>
    <dgm:pt modelId="{B9FE5801-5F3E-4511-AD80-EB4CF73BC7B0}" type="sibTrans" cxnId="{5C72E26B-0583-4B21-86DA-D31F325420BF}">
      <dgm:prSet/>
      <dgm:spPr/>
      <dgm:t>
        <a:bodyPr/>
        <a:lstStyle/>
        <a:p>
          <a:endParaRPr lang="en-GB"/>
        </a:p>
      </dgm:t>
    </dgm:pt>
    <dgm:pt modelId="{60477D76-10DE-4585-9945-B3770E19BB56}">
      <dgm:prSet phldrT="[Text]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GB" dirty="0"/>
            <a:t>Scaled dataset needed</a:t>
          </a:r>
        </a:p>
      </dgm:t>
    </dgm:pt>
    <dgm:pt modelId="{27442862-C0C7-498D-9537-BB3F19822862}" type="parTrans" cxnId="{8BE32480-5AA5-47DE-82FD-CB936E028F3E}">
      <dgm:prSet/>
      <dgm:spPr/>
      <dgm:t>
        <a:bodyPr/>
        <a:lstStyle/>
        <a:p>
          <a:endParaRPr lang="en-GB"/>
        </a:p>
      </dgm:t>
    </dgm:pt>
    <dgm:pt modelId="{B1DF65EB-735E-4FAF-991D-4DC16BEBA1E1}" type="sibTrans" cxnId="{8BE32480-5AA5-47DE-82FD-CB936E028F3E}">
      <dgm:prSet/>
      <dgm:spPr/>
      <dgm:t>
        <a:bodyPr/>
        <a:lstStyle/>
        <a:p>
          <a:endParaRPr lang="en-GB"/>
        </a:p>
      </dgm:t>
    </dgm:pt>
    <dgm:pt modelId="{B8184927-F21F-4126-B63F-09DEECE594D2}">
      <dgm:prSet phldrT="[Text]"/>
      <dgm:spPr>
        <a:solidFill>
          <a:schemeClr val="bg2">
            <a:lumMod val="90000"/>
            <a:alpha val="90000"/>
          </a:schemeClr>
        </a:solidFill>
      </dgm:spPr>
      <dgm:t>
        <a:bodyPr/>
        <a:lstStyle/>
        <a:p>
          <a:r>
            <a:rPr lang="en-GB" dirty="0"/>
            <a:t>Focused mainly on Plastic and Cardboard segregation.</a:t>
          </a:r>
        </a:p>
      </dgm:t>
    </dgm:pt>
    <dgm:pt modelId="{534A9E39-05DB-42C0-801C-8374E6F15B2E}" type="parTrans" cxnId="{E8AC3931-3DA4-4C42-85A8-6BA8F0F513D6}">
      <dgm:prSet/>
      <dgm:spPr/>
      <dgm:t>
        <a:bodyPr/>
        <a:lstStyle/>
        <a:p>
          <a:endParaRPr lang="en-GB"/>
        </a:p>
      </dgm:t>
    </dgm:pt>
    <dgm:pt modelId="{FA6E1B1C-27E7-44A5-9890-636C3DAB059F}" type="sibTrans" cxnId="{E8AC3931-3DA4-4C42-85A8-6BA8F0F513D6}">
      <dgm:prSet/>
      <dgm:spPr/>
      <dgm:t>
        <a:bodyPr/>
        <a:lstStyle/>
        <a:p>
          <a:endParaRPr lang="en-GB"/>
        </a:p>
      </dgm:t>
    </dgm:pt>
    <dgm:pt modelId="{60AD8788-D844-41B8-8625-F9EB173B024B}" type="pres">
      <dgm:prSet presAssocID="{BBF94B7C-C9EB-4A4B-8CB9-12BF25228F2B}" presName="Name0" presStyleCnt="0">
        <dgm:presLayoutVars>
          <dgm:dir/>
          <dgm:animLvl val="lvl"/>
          <dgm:resizeHandles/>
        </dgm:presLayoutVars>
      </dgm:prSet>
      <dgm:spPr/>
    </dgm:pt>
    <dgm:pt modelId="{35A19B8C-5D98-4F34-817C-EABCEB076902}" type="pres">
      <dgm:prSet presAssocID="{4D9B8572-FA6D-48A8-8FD5-C287B4EFCEDA}" presName="linNode" presStyleCnt="0"/>
      <dgm:spPr/>
    </dgm:pt>
    <dgm:pt modelId="{2AA12E56-27D6-4F06-9592-45A6F6AA70DD}" type="pres">
      <dgm:prSet presAssocID="{4D9B8572-FA6D-48A8-8FD5-C287B4EFCEDA}" presName="parentShp" presStyleLbl="node1" presStyleIdx="0" presStyleCnt="2">
        <dgm:presLayoutVars>
          <dgm:bulletEnabled val="1"/>
        </dgm:presLayoutVars>
      </dgm:prSet>
      <dgm:spPr/>
    </dgm:pt>
    <dgm:pt modelId="{C65C3300-6AF7-4817-8071-2DDFDF53E47F}" type="pres">
      <dgm:prSet presAssocID="{4D9B8572-FA6D-48A8-8FD5-C287B4EFCEDA}" presName="childShp" presStyleLbl="bgAccFollowNode1" presStyleIdx="0" presStyleCnt="2">
        <dgm:presLayoutVars>
          <dgm:bulletEnabled val="1"/>
        </dgm:presLayoutVars>
      </dgm:prSet>
      <dgm:spPr/>
    </dgm:pt>
    <dgm:pt modelId="{5B4DB3DF-393C-49F9-B8B0-2F3F14BCD42E}" type="pres">
      <dgm:prSet presAssocID="{97E95689-B65D-4304-B2D4-B011C5A36159}" presName="spacing" presStyleCnt="0"/>
      <dgm:spPr/>
    </dgm:pt>
    <dgm:pt modelId="{4D68074F-C03F-4E92-A4FB-B80FC2C345C6}" type="pres">
      <dgm:prSet presAssocID="{D63E9A91-8865-482D-898E-B6EDFFFDC956}" presName="linNode" presStyleCnt="0"/>
      <dgm:spPr/>
    </dgm:pt>
    <dgm:pt modelId="{E29FDC25-6FCC-402A-8180-90345E3260A8}" type="pres">
      <dgm:prSet presAssocID="{D63E9A91-8865-482D-898E-B6EDFFFDC956}" presName="parentShp" presStyleLbl="node1" presStyleIdx="1" presStyleCnt="2">
        <dgm:presLayoutVars>
          <dgm:bulletEnabled val="1"/>
        </dgm:presLayoutVars>
      </dgm:prSet>
      <dgm:spPr/>
    </dgm:pt>
    <dgm:pt modelId="{F52FD96A-3973-4F67-9AFB-C4085CAFB54B}" type="pres">
      <dgm:prSet presAssocID="{D63E9A91-8865-482D-898E-B6EDFFFDC956}" presName="childShp" presStyleLbl="bgAccFollowNode1" presStyleIdx="1" presStyleCnt="2">
        <dgm:presLayoutVars>
          <dgm:bulletEnabled val="1"/>
        </dgm:presLayoutVars>
      </dgm:prSet>
      <dgm:spPr/>
    </dgm:pt>
  </dgm:ptLst>
  <dgm:cxnLst>
    <dgm:cxn modelId="{4CB2521F-04F7-4C4F-812B-DA31B0E00A1C}" type="presOf" srcId="{D63E9A91-8865-482D-898E-B6EDFFFDC956}" destId="{E29FDC25-6FCC-402A-8180-90345E3260A8}" srcOrd="0" destOrd="0" presId="urn:microsoft.com/office/officeart/2005/8/layout/vList6"/>
    <dgm:cxn modelId="{E8AC3931-3DA4-4C42-85A8-6BA8F0F513D6}" srcId="{D63E9A91-8865-482D-898E-B6EDFFFDC956}" destId="{B8184927-F21F-4126-B63F-09DEECE594D2}" srcOrd="2" destOrd="0" parTransId="{534A9E39-05DB-42C0-801C-8374E6F15B2E}" sibTransId="{FA6E1B1C-27E7-44A5-9890-636C3DAB059F}"/>
    <dgm:cxn modelId="{DF111340-3E1C-4DB1-BD83-983D77DBE6A0}" type="presOf" srcId="{FFEC1ADF-6EA8-496A-9101-77A6657B1AB6}" destId="{C65C3300-6AF7-4817-8071-2DDFDF53E47F}" srcOrd="0" destOrd="0" presId="urn:microsoft.com/office/officeart/2005/8/layout/vList6"/>
    <dgm:cxn modelId="{E38B8A46-7D26-42BA-A488-FB1D9476770E}" type="presOf" srcId="{BBF94B7C-C9EB-4A4B-8CB9-12BF25228F2B}" destId="{60AD8788-D844-41B8-8625-F9EB173B024B}" srcOrd="0" destOrd="0" presId="urn:microsoft.com/office/officeart/2005/8/layout/vList6"/>
    <dgm:cxn modelId="{6AE6BD4A-C14F-4B2E-AA6E-2C27E01CA966}" srcId="{4D9B8572-FA6D-48A8-8FD5-C287B4EFCEDA}" destId="{FFEC1ADF-6EA8-496A-9101-77A6657B1AB6}" srcOrd="0" destOrd="0" parTransId="{F2B15329-6D10-4523-9D92-546F3CD20570}" sibTransId="{EC39BA2B-E754-4C7E-BA73-685F7036E110}"/>
    <dgm:cxn modelId="{5C72E26B-0583-4B21-86DA-D31F325420BF}" srcId="{4D9B8572-FA6D-48A8-8FD5-C287B4EFCEDA}" destId="{B06A6719-A8EF-4AED-AA4A-B3D657A14CAD}" srcOrd="1" destOrd="0" parTransId="{3D51CA99-1103-4C7F-9F02-CE2D1055BB92}" sibTransId="{B9FE5801-5F3E-4511-AD80-EB4CF73BC7B0}"/>
    <dgm:cxn modelId="{11E4FF6E-79DD-4A23-878A-DC9EB052D3B8}" srcId="{BBF94B7C-C9EB-4A4B-8CB9-12BF25228F2B}" destId="{4D9B8572-FA6D-48A8-8FD5-C287B4EFCEDA}" srcOrd="0" destOrd="0" parTransId="{2D47A2C5-7361-41E5-8875-CD785311509E}" sibTransId="{97E95689-B65D-4304-B2D4-B011C5A36159}"/>
    <dgm:cxn modelId="{A7AB4D77-DCB1-4BDB-BB33-5A56A57DD81B}" type="presOf" srcId="{60477D76-10DE-4585-9945-B3770E19BB56}" destId="{F52FD96A-3973-4F67-9AFB-C4085CAFB54B}" srcOrd="0" destOrd="1" presId="urn:microsoft.com/office/officeart/2005/8/layout/vList6"/>
    <dgm:cxn modelId="{8BE32480-5AA5-47DE-82FD-CB936E028F3E}" srcId="{D63E9A91-8865-482D-898E-B6EDFFFDC956}" destId="{60477D76-10DE-4585-9945-B3770E19BB56}" srcOrd="1" destOrd="0" parTransId="{27442862-C0C7-498D-9537-BB3F19822862}" sibTransId="{B1DF65EB-735E-4FAF-991D-4DC16BEBA1E1}"/>
    <dgm:cxn modelId="{3EDBCA82-4214-4F45-A9C2-390DAC373B9A}" type="presOf" srcId="{B8184927-F21F-4126-B63F-09DEECE594D2}" destId="{F52FD96A-3973-4F67-9AFB-C4085CAFB54B}" srcOrd="0" destOrd="2" presId="urn:microsoft.com/office/officeart/2005/8/layout/vList6"/>
    <dgm:cxn modelId="{224A0391-7294-4E2E-80F3-BEE13FE6C00D}" type="presOf" srcId="{4D9B8572-FA6D-48A8-8FD5-C287B4EFCEDA}" destId="{2AA12E56-27D6-4F06-9592-45A6F6AA70DD}" srcOrd="0" destOrd="0" presId="urn:microsoft.com/office/officeart/2005/8/layout/vList6"/>
    <dgm:cxn modelId="{547DE29B-96E7-4C3E-8261-8DADFA564313}" type="presOf" srcId="{B06A6719-A8EF-4AED-AA4A-B3D657A14CAD}" destId="{C65C3300-6AF7-4817-8071-2DDFDF53E47F}" srcOrd="0" destOrd="1" presId="urn:microsoft.com/office/officeart/2005/8/layout/vList6"/>
    <dgm:cxn modelId="{8C816CA7-BE4A-4CC8-9CF2-949904FD1568}" srcId="{BBF94B7C-C9EB-4A4B-8CB9-12BF25228F2B}" destId="{D63E9A91-8865-482D-898E-B6EDFFFDC956}" srcOrd="1" destOrd="0" parTransId="{4A4A516D-9805-4408-AAE6-AD496534A4D1}" sibTransId="{200FBC8E-A8A1-4059-A209-F1A525E40046}"/>
    <dgm:cxn modelId="{901525D9-78A7-4A23-AB5B-253E0B7F507B}" srcId="{D63E9A91-8865-482D-898E-B6EDFFFDC956}" destId="{7BD62E30-93AE-4446-B3AF-B9334654A22A}" srcOrd="0" destOrd="0" parTransId="{53B86DBD-5A47-42FB-993D-68534729848B}" sibTransId="{A04206B3-30E6-43E6-A673-EF3C243F6440}"/>
    <dgm:cxn modelId="{1595A4EB-143B-4E5A-8BF3-7A3D7A65CE05}" type="presOf" srcId="{7BD62E30-93AE-4446-B3AF-B9334654A22A}" destId="{F52FD96A-3973-4F67-9AFB-C4085CAFB54B}" srcOrd="0" destOrd="0" presId="urn:microsoft.com/office/officeart/2005/8/layout/vList6"/>
    <dgm:cxn modelId="{598AB475-9A17-4B99-8FEC-339BE76FFE00}" type="presParOf" srcId="{60AD8788-D844-41B8-8625-F9EB173B024B}" destId="{35A19B8C-5D98-4F34-817C-EABCEB076902}" srcOrd="0" destOrd="0" presId="urn:microsoft.com/office/officeart/2005/8/layout/vList6"/>
    <dgm:cxn modelId="{C2BC643E-30F2-4E49-94B9-99E5D6B513F8}" type="presParOf" srcId="{35A19B8C-5D98-4F34-817C-EABCEB076902}" destId="{2AA12E56-27D6-4F06-9592-45A6F6AA70DD}" srcOrd="0" destOrd="0" presId="urn:microsoft.com/office/officeart/2005/8/layout/vList6"/>
    <dgm:cxn modelId="{A7F72316-46B6-4939-823E-09F2709B2A89}" type="presParOf" srcId="{35A19B8C-5D98-4F34-817C-EABCEB076902}" destId="{C65C3300-6AF7-4817-8071-2DDFDF53E47F}" srcOrd="1" destOrd="0" presId="urn:microsoft.com/office/officeart/2005/8/layout/vList6"/>
    <dgm:cxn modelId="{AF25B90F-2EA6-4FB0-B672-D0970D51F958}" type="presParOf" srcId="{60AD8788-D844-41B8-8625-F9EB173B024B}" destId="{5B4DB3DF-393C-49F9-B8B0-2F3F14BCD42E}" srcOrd="1" destOrd="0" presId="urn:microsoft.com/office/officeart/2005/8/layout/vList6"/>
    <dgm:cxn modelId="{73A31A72-28E1-4F16-94E5-8DED91044551}" type="presParOf" srcId="{60AD8788-D844-41B8-8625-F9EB173B024B}" destId="{4D68074F-C03F-4E92-A4FB-B80FC2C345C6}" srcOrd="2" destOrd="0" presId="urn:microsoft.com/office/officeart/2005/8/layout/vList6"/>
    <dgm:cxn modelId="{EE2D8273-2BCB-4D84-AB7F-1F8BA351DD53}" type="presParOf" srcId="{4D68074F-C03F-4E92-A4FB-B80FC2C345C6}" destId="{E29FDC25-6FCC-402A-8180-90345E3260A8}" srcOrd="0" destOrd="0" presId="urn:microsoft.com/office/officeart/2005/8/layout/vList6"/>
    <dgm:cxn modelId="{CB506C2F-56AC-4C12-8EE7-CB81979D712D}" type="presParOf" srcId="{4D68074F-C03F-4E92-A4FB-B80FC2C345C6}" destId="{F52FD96A-3973-4F67-9AFB-C4085CAFB54B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5C3300-6AF7-4817-8071-2DDFDF53E47F}">
      <dsp:nvSpPr>
        <dsp:cNvPr id="0" name=""/>
        <dsp:cNvSpPr/>
      </dsp:nvSpPr>
      <dsp:spPr>
        <a:xfrm>
          <a:off x="4602479" y="891"/>
          <a:ext cx="6903720" cy="3474955"/>
        </a:xfrm>
        <a:prstGeom prst="rightArrow">
          <a:avLst>
            <a:gd name="adj1" fmla="val 75000"/>
            <a:gd name="adj2" fmla="val 50000"/>
          </a:avLst>
        </a:prstGeom>
        <a:solidFill>
          <a:schemeClr val="bg2">
            <a:lumMod val="90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400" kern="1200" dirty="0"/>
            <a:t>Using microcontroller and sensors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400" kern="1200" dirty="0"/>
            <a:t>Module used: GSM module, Wi-Fi module, and cloud computing</a:t>
          </a:r>
        </a:p>
      </dsp:txBody>
      <dsp:txXfrm>
        <a:off x="4602479" y="435260"/>
        <a:ext cx="5600612" cy="2606217"/>
      </dsp:txXfrm>
    </dsp:sp>
    <dsp:sp modelId="{2AA12E56-27D6-4F06-9592-45A6F6AA70DD}">
      <dsp:nvSpPr>
        <dsp:cNvPr id="0" name=""/>
        <dsp:cNvSpPr/>
      </dsp:nvSpPr>
      <dsp:spPr>
        <a:xfrm>
          <a:off x="0" y="891"/>
          <a:ext cx="4602480" cy="3474955"/>
        </a:xfrm>
        <a:prstGeom prst="roundRec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 dirty="0"/>
            <a:t>IoT Module</a:t>
          </a:r>
        </a:p>
      </dsp:txBody>
      <dsp:txXfrm>
        <a:off x="169633" y="170524"/>
        <a:ext cx="4263214" cy="3135689"/>
      </dsp:txXfrm>
    </dsp:sp>
    <dsp:sp modelId="{F52FD96A-3973-4F67-9AFB-C4085CAFB54B}">
      <dsp:nvSpPr>
        <dsp:cNvPr id="0" name=""/>
        <dsp:cNvSpPr/>
      </dsp:nvSpPr>
      <dsp:spPr>
        <a:xfrm>
          <a:off x="4602480" y="3823341"/>
          <a:ext cx="6903720" cy="3474955"/>
        </a:xfrm>
        <a:prstGeom prst="rightArrow">
          <a:avLst>
            <a:gd name="adj1" fmla="val 75000"/>
            <a:gd name="adj2" fmla="val 50000"/>
          </a:avLst>
        </a:prstGeom>
        <a:solidFill>
          <a:schemeClr val="bg2">
            <a:lumMod val="90000"/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400" kern="1200" dirty="0"/>
            <a:t>Algorithm used: CNN, ANN, SVM, etc.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400" kern="1200" dirty="0"/>
            <a:t>Scaled dataset needed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3400" kern="1200" dirty="0"/>
            <a:t>Focused mainly on Plastic and Cardboard segregation.</a:t>
          </a:r>
        </a:p>
      </dsp:txBody>
      <dsp:txXfrm>
        <a:off x="4602480" y="4257710"/>
        <a:ext cx="5600612" cy="2606217"/>
      </dsp:txXfrm>
    </dsp:sp>
    <dsp:sp modelId="{E29FDC25-6FCC-402A-8180-90345E3260A8}">
      <dsp:nvSpPr>
        <dsp:cNvPr id="0" name=""/>
        <dsp:cNvSpPr/>
      </dsp:nvSpPr>
      <dsp:spPr>
        <a:xfrm>
          <a:off x="0" y="3823341"/>
          <a:ext cx="4602480" cy="3474955"/>
        </a:xfrm>
        <a:prstGeom prst="roundRect">
          <a:avLst/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 dirty="0"/>
            <a:t>Machine Learning Module</a:t>
          </a:r>
        </a:p>
      </dsp:txBody>
      <dsp:txXfrm>
        <a:off x="169633" y="3992974"/>
        <a:ext cx="4263214" cy="31356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5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646990" y="4355803"/>
            <a:ext cx="1526842" cy="76342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800000">
            <a:off x="8554341" y="3429092"/>
            <a:ext cx="18554862" cy="927743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513396" y="3850573"/>
            <a:ext cx="8642591" cy="3199107"/>
            <a:chOff x="0" y="104775"/>
            <a:chExt cx="11523454" cy="4265476"/>
          </a:xfrm>
        </p:grpSpPr>
        <p:sp>
          <p:nvSpPr>
            <p:cNvPr id="5" name="TextBox 5"/>
            <p:cNvSpPr txBox="1"/>
            <p:nvPr/>
          </p:nvSpPr>
          <p:spPr>
            <a:xfrm>
              <a:off x="0" y="104775"/>
              <a:ext cx="11523454" cy="23303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3200"/>
                </a:lnSpc>
              </a:pPr>
              <a:r>
                <a:rPr lang="en-US" sz="12000" dirty="0">
                  <a:solidFill>
                    <a:srgbClr val="EFD1A9"/>
                  </a:solidFill>
                  <a:latin typeface="Muli Black"/>
                </a:rPr>
                <a:t>SmartBins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990899"/>
              <a:ext cx="11523454" cy="13793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r>
                <a:rPr lang="en-US" sz="3000" spc="165" dirty="0">
                  <a:solidFill>
                    <a:srgbClr val="F1EEEE"/>
                  </a:solidFill>
                  <a:latin typeface="Muli Regular Bold"/>
                </a:rPr>
                <a:t>An automatic and informative waste management system.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5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400000">
            <a:off x="16704523" y="1250747"/>
            <a:ext cx="1526842" cy="76342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888304" y="129202"/>
            <a:ext cx="5219700" cy="18583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7600"/>
              </a:lnSpc>
            </a:pPr>
            <a:r>
              <a:rPr lang="en-US" sz="5400" dirty="0">
                <a:solidFill>
                  <a:srgbClr val="EFD1A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Black"/>
              </a:rPr>
              <a:t>Social Impacts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85800" y="647700"/>
            <a:ext cx="9463309" cy="9417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As the lid is closed 24*7, the sanity is maintained.</a:t>
            </a:r>
          </a:p>
          <a:p>
            <a:pPr algn="just">
              <a:lnSpc>
                <a:spcPct val="150000"/>
              </a:lnSpc>
            </a:pPr>
            <a:endParaRPr lang="en-IN" sz="2400" dirty="0">
              <a:solidFill>
                <a:schemeClr val="bg2">
                  <a:lumMod val="90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As there is no human interaction in the process, this can help in taking precaution against various diseases like in present scenario, Covid’19.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IN" sz="2400" dirty="0">
              <a:solidFill>
                <a:schemeClr val="bg2">
                  <a:lumMod val="90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Timely collection of waste will ensure that dustbin is not overflowing, and will reduce the amount of littering around the bin.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IN" sz="2400" dirty="0">
              <a:solidFill>
                <a:schemeClr val="bg2">
                  <a:lumMod val="90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Implementing our project takes us one step towards environment sustainability.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IN" sz="2400" dirty="0">
              <a:solidFill>
                <a:schemeClr val="bg2">
                  <a:lumMod val="90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Waste segregation helps in proper disposal of waste according to their category. To exemplify paper is classified into recyclable waste so that it can be resent for recycling.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IN" sz="2400" dirty="0">
              <a:solidFill>
                <a:schemeClr val="bg2">
                  <a:lumMod val="90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The system reduces the human effort and time required to complete the job.</a:t>
            </a:r>
            <a:endParaRPr lang="en-IN" sz="2400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800000">
            <a:off x="12268200" y="6754910"/>
            <a:ext cx="7064180" cy="35320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D1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400000">
            <a:off x="16946708" y="1567364"/>
            <a:ext cx="1072993" cy="53649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972801" y="1150074"/>
            <a:ext cx="670584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>
                <a:solidFill>
                  <a:srgbClr val="3050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Black"/>
              </a:rPr>
              <a:t>Constraints</a:t>
            </a:r>
          </a:p>
        </p:txBody>
      </p:sp>
      <p:sp>
        <p:nvSpPr>
          <p:cNvPr id="5" name="Rectangle 4"/>
          <p:cNvSpPr/>
          <p:nvPr/>
        </p:nvSpPr>
        <p:spPr>
          <a:xfrm>
            <a:off x="914400" y="2372109"/>
            <a:ext cx="9144000" cy="662040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rgbClr val="336600"/>
                </a:solidFill>
              </a:rPr>
              <a:t>Maintenance of the system will be quite expensive</a:t>
            </a:r>
            <a:endParaRPr lang="en-IN" sz="4000" dirty="0">
              <a:solidFill>
                <a:srgbClr val="3366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rgbClr val="336600"/>
                </a:solidFill>
              </a:rPr>
              <a:t>Damage to the component might lead to inactivity of the whole system </a:t>
            </a:r>
            <a:endParaRPr lang="en-IN" sz="4000" dirty="0">
              <a:solidFill>
                <a:srgbClr val="3366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rgbClr val="336600"/>
                </a:solidFill>
              </a:rPr>
              <a:t>For higher accuracy, we need dense dataset that includes more images and more time for training.</a:t>
            </a:r>
            <a:endParaRPr lang="en-IN" sz="4000" dirty="0">
              <a:solidFill>
                <a:srgbClr val="336600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rgbClr val="336600"/>
                </a:solidFill>
              </a:rPr>
              <a:t>Due to interrelation of categories, the model might get confused; resulting into unexpected categorization.</a:t>
            </a:r>
            <a:endParaRPr lang="en-IN" sz="4000" dirty="0">
              <a:solidFill>
                <a:srgbClr val="336600"/>
              </a:solidFill>
            </a:endParaRPr>
          </a:p>
          <a:p>
            <a:pPr algn="just">
              <a:lnSpc>
                <a:spcPct val="150000"/>
              </a:lnSpc>
            </a:pPr>
            <a:endParaRPr lang="en-IN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0800000">
            <a:off x="12236170" y="6134100"/>
            <a:ext cx="10494067" cy="524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728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32477" y="384631"/>
            <a:ext cx="12965286" cy="1157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00"/>
              </a:lnSpc>
              <a:spcBef>
                <a:spcPct val="0"/>
              </a:spcBef>
            </a:pPr>
            <a:r>
              <a:rPr lang="en-US" sz="7000" u="sng" dirty="0">
                <a:solidFill>
                  <a:srgbClr val="3050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Bold"/>
              </a:rPr>
              <a:t>Adaptation and Scalability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013451" y="2171700"/>
            <a:ext cx="12330901" cy="885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4000" dirty="0">
                <a:solidFill>
                  <a:srgbClr val="305049"/>
                </a:solidFill>
                <a:latin typeface="Muli Regular"/>
              </a:rPr>
              <a:t>Major contribution for Swachh Bharat Abhiyaan and an attraction for Smart City.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09821" y="3710512"/>
            <a:ext cx="12330901" cy="44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4000" dirty="0">
                <a:solidFill>
                  <a:srgbClr val="305049"/>
                </a:solidFill>
                <a:latin typeface="Muli Regular"/>
              </a:rPr>
              <a:t>More number of waste segregation category.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42908" y="8467584"/>
            <a:ext cx="12330901" cy="885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4000" dirty="0">
                <a:solidFill>
                  <a:srgbClr val="305049"/>
                </a:solidFill>
                <a:latin typeface="Muli Regular"/>
              </a:rPr>
              <a:t>    In cooperation of Attendance System in SmartBins. 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804770" y="3707005"/>
            <a:ext cx="884994" cy="44249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804771" y="6921420"/>
            <a:ext cx="884994" cy="44249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804770" y="5314213"/>
            <a:ext cx="884994" cy="44249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12043081" y="2029821"/>
            <a:ext cx="11009571" cy="5504786"/>
          </a:xfrm>
          <a:prstGeom prst="rect">
            <a:avLst/>
          </a:prstGeom>
        </p:spPr>
      </p:pic>
      <p:pic>
        <p:nvPicPr>
          <p:cNvPr id="10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804770" y="2164348"/>
            <a:ext cx="884994" cy="442497"/>
          </a:xfrm>
          <a:prstGeom prst="rect">
            <a:avLst/>
          </a:prstGeom>
        </p:spPr>
      </p:pic>
      <p:sp>
        <p:nvSpPr>
          <p:cNvPr id="11" name="TextBox 4"/>
          <p:cNvSpPr txBox="1"/>
          <p:nvPr/>
        </p:nvSpPr>
        <p:spPr>
          <a:xfrm>
            <a:off x="1973535" y="5321565"/>
            <a:ext cx="12330901" cy="885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4000" dirty="0">
                <a:solidFill>
                  <a:srgbClr val="305049"/>
                </a:solidFill>
                <a:latin typeface="Muli Regular"/>
              </a:rPr>
              <a:t>Making the dataset denser, to achieve higher accuracy.</a:t>
            </a:r>
          </a:p>
        </p:txBody>
      </p:sp>
      <p:pic>
        <p:nvPicPr>
          <p:cNvPr id="12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786319" y="8464077"/>
            <a:ext cx="884994" cy="442497"/>
          </a:xfrm>
          <a:prstGeom prst="rect">
            <a:avLst/>
          </a:prstGeom>
        </p:spPr>
      </p:pic>
      <p:sp>
        <p:nvSpPr>
          <p:cNvPr id="13" name="TextBox 5"/>
          <p:cNvSpPr txBox="1"/>
          <p:nvPr/>
        </p:nvSpPr>
        <p:spPr>
          <a:xfrm>
            <a:off x="1861051" y="7077328"/>
            <a:ext cx="12330901" cy="44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4000" dirty="0">
                <a:solidFill>
                  <a:srgbClr val="305049"/>
                </a:solidFill>
                <a:latin typeface="Muli Regular"/>
              </a:rPr>
              <a:t>    Can be commercialized.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DE7158-1305-4EF2-9266-37F79FB0E4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8641" y="964483"/>
            <a:ext cx="5563333" cy="7863369"/>
          </a:xfrm>
          <a:prstGeom prst="rect">
            <a:avLst/>
          </a:prstGeom>
        </p:spPr>
      </p:pic>
      <p:sp>
        <p:nvSpPr>
          <p:cNvPr id="21" name="Freeform 7">
            <a:extLst>
              <a:ext uri="{FF2B5EF4-FFF2-40B4-BE49-F238E27FC236}">
                <a16:creationId xmlns:a16="http://schemas.microsoft.com/office/drawing/2014/main" id="{94C3F6B3-69A5-4B7A-A963-2E85401776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17077" cy="10287717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E27A61-C1EB-4A99-B47D-6937EAED4D25}"/>
              </a:ext>
            </a:extLst>
          </p:cNvPr>
          <p:cNvSpPr/>
          <p:nvPr/>
        </p:nvSpPr>
        <p:spPr>
          <a:xfrm>
            <a:off x="2743200" y="2705100"/>
            <a:ext cx="6972300" cy="5343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100" b="1" kern="1200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  <a:ea typeface="+mj-ea"/>
                <a:cs typeface="+mj-cs"/>
              </a:rPr>
              <a:t>POSTER </a:t>
            </a:r>
          </a:p>
        </p:txBody>
      </p:sp>
    </p:spTree>
    <p:extLst>
      <p:ext uri="{BB962C8B-B14F-4D97-AF65-F5344CB8AC3E}">
        <p14:creationId xmlns:p14="http://schemas.microsoft.com/office/powerpoint/2010/main" val="1807495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5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40" r="68"/>
          <a:stretch>
            <a:fillRect/>
          </a:stretch>
        </p:blipFill>
        <p:spPr>
          <a:xfrm rot="1314107">
            <a:off x="9568034" y="-931454"/>
            <a:ext cx="12724704" cy="640133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3239122"/>
            <a:ext cx="6023647" cy="3770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00"/>
              </a:lnSpc>
              <a:spcBef>
                <a:spcPct val="0"/>
              </a:spcBef>
            </a:pPr>
            <a:r>
              <a:rPr lang="en-US" sz="7000" u="sng" dirty="0">
                <a:solidFill>
                  <a:srgbClr val="EFD1A9"/>
                </a:solidFill>
                <a:latin typeface="Muli Bold"/>
              </a:rPr>
              <a:t>The People Behind SmartBins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826079" y="3550765"/>
            <a:ext cx="7854464" cy="3052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359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rgbClr val="F1EEEE"/>
                </a:solidFill>
                <a:latin typeface="Muli Regular"/>
              </a:rPr>
              <a:t>BHUMI PATEL- 16103466</a:t>
            </a:r>
          </a:p>
          <a:p>
            <a:pPr marL="342900" indent="-342900">
              <a:lnSpc>
                <a:spcPts val="3359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4000" dirty="0">
              <a:solidFill>
                <a:srgbClr val="F1EEEE"/>
              </a:solidFill>
              <a:latin typeface="Muli Regular"/>
            </a:endParaRPr>
          </a:p>
          <a:p>
            <a:pPr marL="342900" indent="-342900">
              <a:lnSpc>
                <a:spcPts val="3359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rgbClr val="F1EEEE"/>
                </a:solidFill>
                <a:latin typeface="Muli Regular"/>
              </a:rPr>
              <a:t>MARYA GANDHI- 16103468</a:t>
            </a:r>
          </a:p>
          <a:p>
            <a:pPr marL="342900" indent="-342900">
              <a:lnSpc>
                <a:spcPts val="3359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4000" dirty="0">
              <a:solidFill>
                <a:srgbClr val="F1EEEE"/>
              </a:solidFill>
              <a:latin typeface="Muli Regular"/>
            </a:endParaRPr>
          </a:p>
          <a:p>
            <a:pPr marL="342900" indent="-342900">
              <a:lnSpc>
                <a:spcPts val="3359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rgbClr val="F1EEEE"/>
                </a:solidFill>
                <a:latin typeface="Muli Regular"/>
              </a:rPr>
              <a:t>NIDHI GANDHI- 16103478</a:t>
            </a:r>
          </a:p>
          <a:p>
            <a:pPr marL="342900" indent="-342900">
              <a:lnSpc>
                <a:spcPts val="3359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4000" dirty="0">
              <a:solidFill>
                <a:srgbClr val="F1EEEE"/>
              </a:solidFill>
              <a:latin typeface="Muli Regular"/>
            </a:endParaRPr>
          </a:p>
          <a:p>
            <a:pPr marL="342900" indent="-342900">
              <a:lnSpc>
                <a:spcPts val="3359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4000" dirty="0">
                <a:solidFill>
                  <a:srgbClr val="F1EEEE"/>
                </a:solidFill>
                <a:latin typeface="Muli Regular"/>
              </a:rPr>
              <a:t>ZEEL PARMAR- 16103496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134600" y="723900"/>
            <a:ext cx="6860308" cy="492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dirty="0">
                <a:solidFill>
                  <a:srgbClr val="3050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Black"/>
              </a:rPr>
              <a:t>Is Waste Management a challenge in India?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66800" y="1104900"/>
            <a:ext cx="7469069" cy="8441631"/>
            <a:chOff x="-203200" y="-47625"/>
            <a:chExt cx="9958758" cy="7531782"/>
          </a:xfrm>
        </p:grpSpPr>
        <p:sp>
          <p:nvSpPr>
            <p:cNvPr id="4" name="TextBox 4"/>
            <p:cNvSpPr txBox="1"/>
            <p:nvPr/>
          </p:nvSpPr>
          <p:spPr>
            <a:xfrm>
              <a:off x="0" y="-47625"/>
              <a:ext cx="9755558" cy="4222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3200" b="1" dirty="0">
                  <a:solidFill>
                    <a:srgbClr val="30504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uli Regular Bold"/>
                </a:rPr>
                <a:t>ANALYZING THE PROBLEM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203200" y="1058986"/>
              <a:ext cx="9755558" cy="64251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Wingdings" panose="05000000000000000000" pitchFamily="2" charset="2"/>
                <a:buChar char="Ø"/>
              </a:pPr>
              <a:r>
                <a:rPr lang="en-US" sz="2800" dirty="0">
                  <a:solidFill>
                    <a:srgbClr val="305049"/>
                  </a:solidFill>
                  <a:latin typeface="Muli Regular"/>
                </a:rPr>
                <a:t>As with increasing population, generation of waste is increasing rampantly.</a:t>
              </a: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endParaRPr lang="en-US" sz="2800" dirty="0">
                <a:solidFill>
                  <a:srgbClr val="305049"/>
                </a:solidFill>
                <a:latin typeface="Muli Regular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Wingdings" panose="05000000000000000000" pitchFamily="2" charset="2"/>
                <a:buChar char="Ø"/>
              </a:pPr>
              <a:r>
                <a:rPr lang="en-US" sz="2800" dirty="0">
                  <a:solidFill>
                    <a:srgbClr val="305049"/>
                  </a:solidFill>
                  <a:latin typeface="Muli Regular"/>
                </a:rPr>
                <a:t>Public dustbins remain uncovered even when not in use.</a:t>
              </a: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endParaRPr lang="en-US" sz="2800" dirty="0">
                <a:solidFill>
                  <a:srgbClr val="305049"/>
                </a:solidFill>
                <a:latin typeface="Muli Regular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Wingdings" panose="05000000000000000000" pitchFamily="2" charset="2"/>
                <a:buChar char="Ø"/>
              </a:pPr>
              <a:r>
                <a:rPr lang="en-US" sz="2800" dirty="0">
                  <a:solidFill>
                    <a:srgbClr val="305049"/>
                  </a:solidFill>
                  <a:latin typeface="Muli Regular"/>
                </a:rPr>
                <a:t>Breeding of mosquitoes, flies and flues.</a:t>
              </a: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Wingdings" panose="05000000000000000000" pitchFamily="2" charset="2"/>
                <a:buChar char="Ø"/>
              </a:pPr>
              <a:endParaRPr lang="en-US" sz="2800" dirty="0">
                <a:solidFill>
                  <a:srgbClr val="305049"/>
                </a:solidFill>
                <a:latin typeface="Muli Regular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Wingdings" panose="05000000000000000000" pitchFamily="2" charset="2"/>
                <a:buChar char="Ø"/>
              </a:pPr>
              <a:r>
                <a:rPr lang="en-US" sz="2800" dirty="0">
                  <a:solidFill>
                    <a:srgbClr val="305049"/>
                  </a:solidFill>
                  <a:latin typeface="Muli Regular"/>
                </a:rPr>
                <a:t>Unemptied and overflowing of the garbage bins.</a:t>
              </a: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endParaRPr lang="en-US" sz="2800" dirty="0">
                <a:solidFill>
                  <a:srgbClr val="305049"/>
                </a:solidFill>
                <a:latin typeface="Muli Regular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Wingdings" panose="05000000000000000000" pitchFamily="2" charset="2"/>
                <a:buChar char="Ø"/>
              </a:pPr>
              <a:r>
                <a:rPr lang="en-US" sz="2800" dirty="0">
                  <a:solidFill>
                    <a:srgbClr val="305049"/>
                  </a:solidFill>
                  <a:latin typeface="Muli Regular"/>
                </a:rPr>
                <a:t>Tedious process for segregation of waste.</a:t>
              </a: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endParaRPr lang="en-US" sz="2800" dirty="0">
                <a:solidFill>
                  <a:srgbClr val="305049"/>
                </a:solidFill>
                <a:latin typeface="Muli Regular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Wingdings" panose="05000000000000000000" pitchFamily="2" charset="2"/>
                <a:buChar char="Ø"/>
              </a:pPr>
              <a:r>
                <a:rPr lang="en-US" sz="2800" dirty="0">
                  <a:solidFill>
                    <a:srgbClr val="305049"/>
                  </a:solidFill>
                  <a:latin typeface="Muli Regular"/>
                </a:rPr>
                <a:t>High requirement of human labor.</a:t>
              </a: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Wingdings" panose="05000000000000000000" pitchFamily="2" charset="2"/>
                <a:buChar char="Ø"/>
              </a:pPr>
              <a:endParaRPr lang="en-US" sz="2800" dirty="0">
                <a:solidFill>
                  <a:srgbClr val="305049"/>
                </a:solidFill>
                <a:latin typeface="Muli Regular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Wingdings" panose="05000000000000000000" pitchFamily="2" charset="2"/>
                <a:buChar char="Ø"/>
              </a:pPr>
              <a:r>
                <a:rPr lang="en-US" sz="2800" dirty="0">
                  <a:solidFill>
                    <a:srgbClr val="305049"/>
                  </a:solidFill>
                  <a:latin typeface="Muli Regular"/>
                </a:rPr>
                <a:t>Mis-categorizing the waste.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400000">
            <a:off x="17068680" y="1105020"/>
            <a:ext cx="914880" cy="4574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5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4610100"/>
            <a:ext cx="8077200" cy="4876800"/>
          </a:xfrm>
          <a:prstGeom prst="rect">
            <a:avLst/>
          </a:prstGeom>
          <a:ln>
            <a:solidFill>
              <a:schemeClr val="bg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4600" y="342900"/>
            <a:ext cx="7543800" cy="4267200"/>
          </a:xfrm>
          <a:prstGeom prst="rect">
            <a:avLst/>
          </a:prstGeom>
          <a:ln>
            <a:solidFill>
              <a:schemeClr val="bg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CFDCCB-D3EE-4407-B71B-2254CFD880EC}"/>
              </a:ext>
            </a:extLst>
          </p:cNvPr>
          <p:cNvSpPr txBox="1"/>
          <p:nvPr/>
        </p:nvSpPr>
        <p:spPr>
          <a:xfrm>
            <a:off x="10668000" y="6438900"/>
            <a:ext cx="6553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On Ground Survey</a:t>
            </a:r>
          </a:p>
        </p:txBody>
      </p:sp>
    </p:spTree>
    <p:extLst>
      <p:ext uri="{BB962C8B-B14F-4D97-AF65-F5344CB8AC3E}">
        <p14:creationId xmlns:p14="http://schemas.microsoft.com/office/powerpoint/2010/main" val="1570215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400000">
            <a:off x="16840080" y="1117720"/>
            <a:ext cx="914880" cy="457440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9825798" y="696589"/>
            <a:ext cx="6860308" cy="1107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  <a:spcAft>
                <a:spcPts val="600"/>
              </a:spcAft>
            </a:pPr>
            <a:r>
              <a:rPr lang="en-US" sz="6000">
                <a:solidFill>
                  <a:srgbClr val="3050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Black"/>
              </a:rPr>
              <a:t>Literature Review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C18707B-26C6-4E16-AADC-96D1F2B95C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2954090"/>
              </p:ext>
            </p:extLst>
          </p:nvPr>
        </p:nvGraphicFramePr>
        <p:xfrm>
          <a:off x="2083954" y="2247900"/>
          <a:ext cx="11506200" cy="7299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54245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5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62000" y="1256740"/>
            <a:ext cx="9601200" cy="6976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3359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endParaRPr lang="en-US" sz="3200" dirty="0">
              <a:solidFill>
                <a:srgbClr val="F1EEEE"/>
              </a:solidFill>
              <a:latin typeface="Muli Regular"/>
            </a:endParaRPr>
          </a:p>
          <a:p>
            <a:pPr marL="342900" indent="-342900" algn="just">
              <a:lnSpc>
                <a:spcPts val="3359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rgbClr val="F1EEEE"/>
                </a:solidFill>
                <a:latin typeface="Muli Regular"/>
              </a:rPr>
              <a:t>As we have seen around there is no such cleanliness maintained when it comes to public area dustbins.</a:t>
            </a:r>
          </a:p>
          <a:p>
            <a:pPr marL="342900" indent="-342900" algn="just">
              <a:lnSpc>
                <a:spcPts val="3359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endParaRPr lang="en-US" sz="3200" dirty="0">
              <a:solidFill>
                <a:srgbClr val="F1EEEE"/>
              </a:solidFill>
              <a:latin typeface="Muli Regular"/>
            </a:endParaRPr>
          </a:p>
          <a:p>
            <a:pPr marL="342900" indent="-342900" algn="just">
              <a:lnSpc>
                <a:spcPts val="3359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rgbClr val="F1EEEE"/>
                </a:solidFill>
                <a:latin typeface="Muli Regular"/>
              </a:rPr>
              <a:t>It uses more human labor for the waste management.</a:t>
            </a:r>
          </a:p>
          <a:p>
            <a:pPr marL="342900" indent="-342900" algn="just">
              <a:lnSpc>
                <a:spcPts val="3359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endParaRPr lang="en-US" sz="3200" dirty="0">
              <a:solidFill>
                <a:srgbClr val="F1EEEE"/>
              </a:solidFill>
              <a:latin typeface="Muli Regular"/>
            </a:endParaRPr>
          </a:p>
          <a:p>
            <a:pPr marL="342900" indent="-342900" algn="just">
              <a:lnSpc>
                <a:spcPts val="3359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rgbClr val="F1EEEE"/>
                </a:solidFill>
                <a:latin typeface="Muli Regular"/>
              </a:rPr>
              <a:t>No such technology is used which could reduce the time and effort of waste management with limited or less human interaction.</a:t>
            </a:r>
          </a:p>
          <a:p>
            <a:pPr marL="342900" indent="-342900" algn="just">
              <a:lnSpc>
                <a:spcPts val="3359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endParaRPr lang="en-US" sz="3200" dirty="0">
              <a:solidFill>
                <a:srgbClr val="F1EEEE"/>
              </a:solidFill>
              <a:latin typeface="Muli Regular"/>
            </a:endParaRPr>
          </a:p>
          <a:p>
            <a:pPr marL="342900" indent="-342900" algn="just">
              <a:lnSpc>
                <a:spcPts val="3359"/>
              </a:lnSpc>
              <a:spcBef>
                <a:spcPct val="0"/>
              </a:spcBef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rgbClr val="F1EEEE"/>
                </a:solidFill>
                <a:latin typeface="Muli Regular"/>
              </a:rPr>
              <a:t>As more human labor is involved in the waste collection and segregation processes, seeing the present scenario of Covid-19 it might involve more health risks.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0800000">
            <a:off x="7808447" y="6896100"/>
            <a:ext cx="10494067" cy="524703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16722270" y="1651479"/>
            <a:ext cx="1203791" cy="601895"/>
          </a:xfrm>
          <a:prstGeom prst="rect">
            <a:avLst/>
          </a:prstGeom>
        </p:spPr>
      </p:pic>
      <p:sp>
        <p:nvSpPr>
          <p:cNvPr id="5" name="TextBox 3"/>
          <p:cNvSpPr txBox="1"/>
          <p:nvPr/>
        </p:nvSpPr>
        <p:spPr>
          <a:xfrm>
            <a:off x="12079065" y="571500"/>
            <a:ext cx="5219700" cy="18276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7600"/>
              </a:lnSpc>
            </a:pPr>
            <a:r>
              <a:rPr lang="en-US" sz="4400" dirty="0">
                <a:solidFill>
                  <a:srgbClr val="EFD1A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uli Black"/>
              </a:rPr>
              <a:t>Recent Progress</a:t>
            </a:r>
          </a:p>
        </p:txBody>
      </p:sp>
      <p:sp>
        <p:nvSpPr>
          <p:cNvPr id="4" name="AutoShape 2" descr="CONFERENCE GOALS AND OBJECTIVES – Spark Conferenc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601200" y="264896"/>
            <a:ext cx="7619999" cy="9757207"/>
            <a:chOff x="-1" y="52614"/>
            <a:chExt cx="9552731" cy="10449849"/>
          </a:xfrm>
        </p:grpSpPr>
        <p:sp>
          <p:nvSpPr>
            <p:cNvPr id="4" name="TextBox 4"/>
            <p:cNvSpPr txBox="1"/>
            <p:nvPr/>
          </p:nvSpPr>
          <p:spPr>
            <a:xfrm>
              <a:off x="-1" y="52614"/>
              <a:ext cx="9552731" cy="11276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800"/>
                </a:lnSpc>
                <a:spcBef>
                  <a:spcPct val="0"/>
                </a:spcBef>
              </a:pPr>
              <a:r>
                <a:rPr lang="en-US" sz="7000" u="sng" dirty="0">
                  <a:solidFill>
                    <a:srgbClr val="30504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uli Bold"/>
                </a:rPr>
                <a:t>Our Vision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1" y="1536664"/>
              <a:ext cx="9552731" cy="89657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lvl="0" indent="-342900" algn="just">
                <a:buFont typeface="Wingdings" panose="05000000000000000000" pitchFamily="2" charset="2"/>
                <a:buChar char="Ø"/>
              </a:pPr>
              <a:r>
                <a:rPr lang="en-US" sz="3200" dirty="0"/>
                <a:t>This automated system helps to maintain the sanity around us.</a:t>
              </a:r>
              <a:endParaRPr lang="en-IN" sz="3200" dirty="0"/>
            </a:p>
            <a:p>
              <a:pPr marL="342900" lvl="0" indent="-342900" algn="just">
                <a:buFont typeface="Wingdings" panose="05000000000000000000" pitchFamily="2" charset="2"/>
                <a:buChar char="Ø"/>
              </a:pPr>
              <a:r>
                <a:rPr lang="en-US" sz="3200" dirty="0"/>
                <a:t>It would help in reducing the problem of littering due to overflowing of dustbins in the cities.</a:t>
              </a:r>
              <a:endParaRPr lang="en-IN" sz="3200" dirty="0"/>
            </a:p>
            <a:p>
              <a:pPr marL="342900" lvl="0" indent="-342900" algn="just">
                <a:buFont typeface="Wingdings" panose="05000000000000000000" pitchFamily="2" charset="2"/>
                <a:buChar char="Ø"/>
              </a:pPr>
              <a:r>
                <a:rPr lang="en-US" sz="3200" dirty="0"/>
                <a:t>The segregation of the waste from the heaps of garbage in the dump yard will easily help distinguish the waste which are organic, non-organic, plastic and recyclable.</a:t>
              </a:r>
              <a:endParaRPr lang="en-IN" sz="3200" dirty="0"/>
            </a:p>
            <a:p>
              <a:pPr marL="342900" lvl="0" indent="-342900" algn="just">
                <a:buFont typeface="Wingdings" panose="05000000000000000000" pitchFamily="2" charset="2"/>
                <a:buChar char="Ø"/>
              </a:pPr>
              <a:r>
                <a:rPr lang="en-US" sz="3200" dirty="0"/>
                <a:t>It will reduce the human efforts and time in the waste management processes.</a:t>
              </a:r>
              <a:endParaRPr lang="en-IN" sz="3200" dirty="0"/>
            </a:p>
            <a:p>
              <a:pPr marL="342900" lvl="0" indent="-342900" algn="just">
                <a:buFont typeface="Wingdings" panose="05000000000000000000" pitchFamily="2" charset="2"/>
                <a:buChar char="Ø"/>
              </a:pPr>
              <a:r>
                <a:rPr lang="en-US" sz="3200" dirty="0"/>
                <a:t>It will be compatible and Low-cost effective for the convenient use of people.</a:t>
              </a:r>
              <a:endParaRPr lang="en-IN" sz="3200" dirty="0"/>
            </a:p>
            <a:p>
              <a:pPr marL="342900" lvl="0" indent="-342900" algn="just">
                <a:buFont typeface="Wingdings" panose="05000000000000000000" pitchFamily="2" charset="2"/>
                <a:buChar char="Ø"/>
              </a:pPr>
              <a:r>
                <a:rPr lang="en-US" sz="3200" dirty="0"/>
                <a:t>SmartBins is an innovative idea which would somehow help in the development of a ‘Smart City’, that can be a contribution to ‘Swachh Bharat Abhiyaan’.</a:t>
              </a:r>
              <a:endParaRPr lang="en-IN" sz="3200" dirty="0"/>
            </a:p>
          </p:txBody>
        </p:sp>
      </p:grpSp>
      <p:sp>
        <p:nvSpPr>
          <p:cNvPr id="7" name="AutoShape 2" descr="What Are Business Goals? - Definition &amp; Examples - Video &amp; Lesson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pic>
        <p:nvPicPr>
          <p:cNvPr id="2054" name="Picture 6" descr="Future Goals Clip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388666"/>
            <a:ext cx="6477000" cy="647700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336600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D1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34400" y="2476500"/>
            <a:ext cx="7487804" cy="5076011"/>
            <a:chOff x="0" y="-133349"/>
            <a:chExt cx="9983739" cy="9694066"/>
          </a:xfrm>
        </p:grpSpPr>
        <p:sp>
          <p:nvSpPr>
            <p:cNvPr id="3" name="TextBox 3"/>
            <p:cNvSpPr txBox="1"/>
            <p:nvPr/>
          </p:nvSpPr>
          <p:spPr>
            <a:xfrm>
              <a:off x="0" y="-133349"/>
              <a:ext cx="9983739" cy="2186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800"/>
                </a:lnSpc>
                <a:spcBef>
                  <a:spcPct val="0"/>
                </a:spcBef>
              </a:pPr>
              <a:r>
                <a:rPr lang="en-US" sz="6600" u="sng" dirty="0">
                  <a:solidFill>
                    <a:srgbClr val="30504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uli Bold"/>
                </a:rPr>
                <a:t>Design of Modules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799559"/>
              <a:ext cx="9983739" cy="5761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305049"/>
                  </a:solidFill>
                  <a:latin typeface="Muli Regular"/>
                </a:rPr>
                <a:t>Broadly classified into two modules</a:t>
              </a: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endParaRPr lang="en-US" sz="3200" dirty="0">
                <a:solidFill>
                  <a:srgbClr val="305049"/>
                </a:solidFill>
                <a:latin typeface="Muli Regular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Courier New" panose="02070309020205020404" pitchFamily="49" charset="0"/>
                <a:buChar char="o"/>
              </a:pPr>
              <a:r>
                <a:rPr lang="en-US" sz="3200" dirty="0">
                  <a:solidFill>
                    <a:srgbClr val="305049"/>
                  </a:solidFill>
                  <a:latin typeface="Muli Regular"/>
                </a:rPr>
                <a:t>IoT implementation for SmartBins</a:t>
              </a: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endParaRPr lang="en-US" sz="3200" dirty="0">
                <a:solidFill>
                  <a:srgbClr val="305049"/>
                </a:solidFill>
                <a:latin typeface="Muli Regular"/>
              </a:endParaRPr>
            </a:p>
            <a:p>
              <a:pPr marL="342900" indent="-342900">
                <a:lnSpc>
                  <a:spcPts val="3359"/>
                </a:lnSpc>
                <a:spcBef>
                  <a:spcPct val="0"/>
                </a:spcBef>
                <a:buFont typeface="Courier New" panose="02070309020205020404" pitchFamily="49" charset="0"/>
                <a:buChar char="o"/>
              </a:pPr>
              <a:r>
                <a:rPr lang="en-US" sz="3200" dirty="0">
                  <a:solidFill>
                    <a:srgbClr val="305049"/>
                  </a:solidFill>
                  <a:latin typeface="Muli Regular"/>
                </a:rPr>
                <a:t>Machine Learning Algorithm for Waste Segregation</a:t>
              </a: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endParaRPr lang="en-US" sz="2399" dirty="0">
                <a:solidFill>
                  <a:srgbClr val="305049"/>
                </a:solidFill>
                <a:latin typeface="Muli Regular"/>
              </a:endParaRP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-3066153" y="2436744"/>
            <a:ext cx="10827025" cy="54135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38300"/>
            <a:ext cx="5715000" cy="7239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5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743200" y="647700"/>
            <a:ext cx="12801600" cy="6248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983B603-0F90-4CF7-805A-295C999CDE28}"/>
              </a:ext>
            </a:extLst>
          </p:cNvPr>
          <p:cNvSpPr/>
          <p:nvPr/>
        </p:nvSpPr>
        <p:spPr>
          <a:xfrm>
            <a:off x="8001000" y="7501235"/>
            <a:ext cx="3708067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IoT Module </a:t>
            </a:r>
          </a:p>
        </p:txBody>
      </p:sp>
    </p:spTree>
    <p:extLst>
      <p:ext uri="{BB962C8B-B14F-4D97-AF65-F5344CB8AC3E}">
        <p14:creationId xmlns:p14="http://schemas.microsoft.com/office/powerpoint/2010/main" val="765814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D1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1771650" y="1943100"/>
            <a:ext cx="14744700" cy="7772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8705D8-490E-494B-B515-8854CEC26F1C}"/>
              </a:ext>
            </a:extLst>
          </p:cNvPr>
          <p:cNvSpPr txBox="1"/>
          <p:nvPr/>
        </p:nvSpPr>
        <p:spPr>
          <a:xfrm>
            <a:off x="4724400" y="419100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Waste Segregation </a:t>
            </a:r>
            <a:r>
              <a:rPr lang="en-US" sz="6000" b="1" cap="none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Module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582</Words>
  <Application>Microsoft Office PowerPoint</Application>
  <PresentationFormat>Custom</PresentationFormat>
  <Paragraphs>82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Muli Black</vt:lpstr>
      <vt:lpstr>Muli Regular Bold</vt:lpstr>
      <vt:lpstr>Muli Regular</vt:lpstr>
      <vt:lpstr>Muli Bold</vt:lpstr>
      <vt:lpstr>Courier New</vt:lpstr>
      <vt:lpstr>Wingdings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16103478</dc:creator>
  <cp:lastModifiedBy>16103478</cp:lastModifiedBy>
  <cp:revision>1</cp:revision>
  <dcterms:created xsi:type="dcterms:W3CDTF">2020-07-03T12:57:20Z</dcterms:created>
  <dcterms:modified xsi:type="dcterms:W3CDTF">2020-07-03T12:57:47Z</dcterms:modified>
</cp:coreProperties>
</file>